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66" r:id="rId3"/>
    <p:sldId id="285" r:id="rId4"/>
    <p:sldId id="276" r:id="rId5"/>
    <p:sldId id="281" r:id="rId6"/>
    <p:sldId id="277" r:id="rId7"/>
    <p:sldId id="278" r:id="rId8"/>
    <p:sldId id="283" r:id="rId9"/>
    <p:sldId id="279" r:id="rId10"/>
    <p:sldId id="280" r:id="rId11"/>
    <p:sldId id="282" r:id="rId12"/>
    <p:sldId id="286" r:id="rId13"/>
    <p:sldId id="27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6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8C3DFF-2BB2-4053-A526-2490B792D5B3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64B00-7718-497F-B6D6-488DEA9AF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86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17C99-9DA4-2190-F281-D7424031A0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923A0B-8E8B-5218-37E7-6B2AB2D06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A9B06-C4A0-A9D0-C982-B31552037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5/25/2025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E9825-C160-347B-8C93-84E97A712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06EAC-4EC0-F750-6BC1-42D104347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7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AAF06-04D3-D321-5354-7DE99779A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DA5001-C7E2-591B-FA88-E7352AD9CE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2949CD-D8A7-CCDB-B00A-D018145DF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5/25/2025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A90EB-80FC-12DB-5D9D-79FEE4DC3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EAAAF-CDD6-A3AF-94C2-05464EA2C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16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4861DA-534B-C3BB-478B-4DEFE7AB03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51B8A6-A62A-D8CF-03F1-CAFF8B10D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0D4714-3680-89BB-8585-2A6D7172F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5/25/2025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B3F73-79D1-F9EE-F2BD-B0686E665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FCCC9-B4D3-012B-261B-902FCF246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463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18CC4-6400-853E-2712-BE131DECC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7947E-5317-4D15-62A2-FB8B6B827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7AF0C-166C-13D3-7A02-39766EF1E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5/25/2025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D67959-CCB0-4417-1233-ABC7A4F30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3939D-CB65-9FC5-1D31-A5FFE197C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561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04624-0A9A-DE58-6679-0A550E6F1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8F4258-D289-0FD6-64C4-6BAC2C461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9B524-8FD7-2BC9-160C-86877BDD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5/25/2025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1675C-93C7-5120-0824-03D2B709A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3B65A-760A-EB46-BA32-1FACD6D6B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13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24CC3-F216-7508-54A3-C5ACCB51E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F8413-6872-FA40-04CC-DBC1669642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5DF574-1EE7-D06E-4F94-BCCBA3BA52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577B23-4394-84C7-741B-46723ADF1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5/25/2025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C3CECF-594F-E0FF-D3BA-2F6D44E08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71DCC2-952E-710E-83A3-120F83BF0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76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5959A-1E60-88E3-12A6-E747F3AFE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63AC01-9DCF-BBB3-B089-27EB03698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F32DD9-FC55-1A10-7C03-A0CDC69831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B6F509-3153-28CA-1082-A5D223CE59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3F6C0F-46FC-70E2-09B4-4153BE13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7C965E-096C-366A-466E-9F73248CE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5/25/2025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7EE2D0-FBBA-AEA4-5EBF-DBEAFD92D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DB73D0-4AC2-7B5E-454E-2AA133760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39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A07EA-B6E2-A900-E569-F9AB7598B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1D3FB4-85A4-BC59-7B1C-1BF1B5372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5/25/2025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1DB1A4-CA63-70FA-68F4-A93A1706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2765C1-4F23-3E24-4A17-F898E50C7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98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2DB13B-7688-9805-F507-16226BCBF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5/25/2025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70AC75-7586-E065-B74E-23D8A9EFF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12A63-4BE8-39E3-4CD1-985DACD7F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85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9C4BE-8DDC-1275-15E8-53F6F6492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6C3D3-2F3E-074C-B3FE-940E08A0C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ECDC4C-9777-2EE7-FDAB-85AEEDD802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FE253-0208-0C22-0FEB-D8EB77EC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5/25/2025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E4F0C5-3E8D-97F9-675A-1B0A95256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8B8DDF-B563-10EF-26FF-6BE4A4AB9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526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B94B5-74A6-AA70-5057-1B1D04E96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1EB151-CBE9-67F0-6130-B13410F7BE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8696A1-0A82-7521-2D2B-4984ADE50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35186-2F9E-078E-A122-BA42F044F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5/25/2025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CA6DD4-64A8-6261-D5E1-485F9CA2B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81408-CD0E-68ED-060A-5EFD91687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01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80195E-FB59-672E-5BAF-9A232FD51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47BBB7-754A-9617-4F0F-D13CE593E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B265C-1285-27D1-6301-57675008FF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5/25/2025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DA91B-C8F3-35E0-9C9F-67944859F3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F70E4-1957-E67E-1A4E-05B0FD57E6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44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doerry.org/norbert/MarineElectricalPowerSystems/index.ht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2C01C-FF08-0435-57C1-318B51A8A5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0452" y="2272275"/>
            <a:ext cx="9841230" cy="2387600"/>
          </a:xfrm>
        </p:spPr>
        <p:txBody>
          <a:bodyPr>
            <a:no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Common-Mode fundamentals for 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Shipboard Power Systems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Part 6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Impact of CM Choke on CM Voltage of power electronics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1640AB-A565-F727-2337-2040163248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10886"/>
            <a:ext cx="9144000" cy="1655762"/>
          </a:xfrm>
        </p:spPr>
        <p:txBody>
          <a:bodyPr/>
          <a:lstStyle/>
          <a:p>
            <a:r>
              <a:rPr lang="en-US" dirty="0"/>
              <a:t>Dr. Norbert Doerry</a:t>
            </a:r>
            <a:br>
              <a:rPr lang="en-US" dirty="0"/>
            </a:br>
            <a:r>
              <a:rPr lang="en-US" dirty="0"/>
              <a:t>Dr. John Amy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D9E51C-14DD-15A7-10BA-658C87C09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5/25/2025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EB5A9D-97FE-06DC-A221-9D229B6E4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E3B7D2-2C23-477A-B7E5-64419E75BE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82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345E6F-B6B9-9C80-7F87-1F2167CEDE5C}"/>
              </a:ext>
            </a:extLst>
          </p:cNvPr>
          <p:cNvSpPr txBox="1"/>
          <p:nvPr/>
        </p:nvSpPr>
        <p:spPr>
          <a:xfrm>
            <a:off x="2706189" y="5505142"/>
            <a:ext cx="901119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http://doerry.org/norbert/MarineElectricalPowerSystems/index.htm</a:t>
            </a:r>
            <a:endParaRPr lang="en-US" dirty="0"/>
          </a:p>
          <a:p>
            <a:r>
              <a:rPr lang="en-US" dirty="0"/>
              <a:t>© 2025 by Norbert Doerry and John Amy</a:t>
            </a:r>
            <a:br>
              <a:rPr lang="en-US" dirty="0"/>
            </a:br>
            <a:r>
              <a:rPr lang="en-US" dirty="0"/>
              <a:t>This work is licensed via: CC BY 4.0   (https://creativecommons.org/)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E913044E-C0F4-BA34-07EE-457D300581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37359" y="5589416"/>
            <a:ext cx="766933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4A2807-77D8-8DCF-8A1B-1B05995E5B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143" y="5589416"/>
            <a:ext cx="766933" cy="766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597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E5201-2A87-0D9A-6DD4-D1A50AD31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Common Mode Voltages (120 ° Mode)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5108B0-9795-3259-02F3-6079A4F99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5/25/2025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129095-E269-08AC-A8B1-44EC7814A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10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05C2BC-8E79-71C1-1EB5-7ECAE87F7A88}"/>
              </a:ext>
            </a:extLst>
          </p:cNvPr>
          <p:cNvSpPr txBox="1"/>
          <p:nvPr/>
        </p:nvSpPr>
        <p:spPr>
          <a:xfrm>
            <a:off x="2954190" y="6352143"/>
            <a:ext cx="2959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20250421 Inverter CM </a:t>
            </a:r>
            <a:r>
              <a:rPr lang="en-US" dirty="0" err="1"/>
              <a:t>b.asc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A62A2F8-1D1E-72D3-EB9F-8505E220CE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984" y="1690688"/>
            <a:ext cx="10972800" cy="213645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E5B70A4-B3CA-7C83-4A14-2401DAEA29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984" y="4019312"/>
            <a:ext cx="10972800" cy="2136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797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ACA40-E6E0-C798-38C8-E40F9BFA0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Common Mode Currents (120 ° Mode)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35185-2C53-7C69-DEC4-D36B0938B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5/25/2025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5CA05D-7FC6-CBF7-F257-AF3FE02E7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11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B21A5D-DE1C-F5B6-D211-E71A7ECA707C}"/>
              </a:ext>
            </a:extLst>
          </p:cNvPr>
          <p:cNvSpPr txBox="1"/>
          <p:nvPr/>
        </p:nvSpPr>
        <p:spPr>
          <a:xfrm>
            <a:off x="2954190" y="6352143"/>
            <a:ext cx="2959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20250421 Inverter CM </a:t>
            </a:r>
            <a:r>
              <a:rPr lang="en-US" dirty="0" err="1"/>
              <a:t>b.asc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688351E-1F36-FDC4-B4A5-D7DC9C9150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" y="2596143"/>
            <a:ext cx="10972800" cy="2136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215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Comparison to Part 5 results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120 ° Mode – Common Mode Current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34442"/>
            <a:ext cx="2743200" cy="365125"/>
          </a:xfrm>
        </p:spPr>
        <p:txBody>
          <a:bodyPr/>
          <a:lstStyle/>
          <a:p>
            <a:r>
              <a:rPr lang="en-US"/>
              <a:t>5/25/2025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12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688351E-1F36-FDC4-B4A5-D7DC9C9150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0" y="1783642"/>
            <a:ext cx="9456420" cy="184121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909060" y="3717807"/>
            <a:ext cx="470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With Common Mode Choke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0C80C00-8806-819C-5CA4-EA3BB8F46B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7790" y="4180093"/>
            <a:ext cx="9456420" cy="184121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745230" y="6207212"/>
            <a:ext cx="4701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Without Common Mode Choke</a:t>
            </a:r>
          </a:p>
        </p:txBody>
      </p:sp>
    </p:spTree>
    <p:extLst>
      <p:ext uri="{BB962C8B-B14F-4D97-AF65-F5344CB8AC3E}">
        <p14:creationId xmlns:p14="http://schemas.microsoft.com/office/powerpoint/2010/main" val="2447556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AA7ED-08CE-665D-55D4-539492CB5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Wrap up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FD020-7BDE-EEB2-74FC-B3931776E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5/25/2025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338753-D680-C1A0-6D28-E96AC1B64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108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8A5D2-9CBA-D3D7-A026-10F1BFF0A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Example Power Electronic Circuit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813C7-A5C5-41C0-EAE1-9962940DE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5/25/2025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C32B39-8B51-8415-EE62-CA30B4A14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E3B7D2-2C23-477A-B7E5-64419E75BE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82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91BBF7-8636-A866-29B3-D6E40D9B278A}"/>
              </a:ext>
            </a:extLst>
          </p:cNvPr>
          <p:cNvSpPr txBox="1"/>
          <p:nvPr/>
        </p:nvSpPr>
        <p:spPr>
          <a:xfrm>
            <a:off x="1506723" y="3298961"/>
            <a:ext cx="184698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p1</a:t>
            </a:r>
            <a:r>
              <a:rPr lang="en-US" dirty="0"/>
              <a:t> = 2.2 µF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p2</a:t>
            </a:r>
            <a:r>
              <a:rPr lang="en-US" dirty="0"/>
              <a:t> = 2.2 µF 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n1</a:t>
            </a:r>
            <a:r>
              <a:rPr lang="en-US" dirty="0"/>
              <a:t> = 1200 </a:t>
            </a:r>
            <a:r>
              <a:rPr lang="el-GR" dirty="0"/>
              <a:t>Ω</a:t>
            </a:r>
            <a:endParaRPr lang="en-US" dirty="0"/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n2</a:t>
            </a:r>
            <a:r>
              <a:rPr lang="en-US" dirty="0"/>
              <a:t> = 1200 </a:t>
            </a:r>
            <a:r>
              <a:rPr lang="el-GR" dirty="0"/>
              <a:t>Ω</a:t>
            </a:r>
            <a:endParaRPr lang="en-US" dirty="0"/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dirty="0"/>
              <a:t> = 300 </a:t>
            </a:r>
            <a:r>
              <a:rPr lang="el-GR" dirty="0"/>
              <a:t>Ω</a:t>
            </a:r>
            <a:endParaRPr lang="en-US" dirty="0"/>
          </a:p>
          <a:p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choke</a:t>
            </a:r>
            <a:r>
              <a:rPr lang="en-US" dirty="0"/>
              <a:t> = 0.2115 H</a:t>
            </a:r>
          </a:p>
          <a:p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choke</a:t>
            </a:r>
            <a:r>
              <a:rPr lang="en-US" dirty="0"/>
              <a:t> = 0.2175 H</a:t>
            </a:r>
          </a:p>
          <a:p>
            <a:endParaRPr lang="en-US" dirty="0"/>
          </a:p>
          <a:p>
            <a:endParaRPr lang="en-US" i="1" dirty="0"/>
          </a:p>
          <a:p>
            <a:endParaRPr lang="en-US" dirty="0"/>
          </a:p>
        </p:txBody>
      </p:sp>
      <p:pic>
        <p:nvPicPr>
          <p:cNvPr id="9" name="Picture 8" descr="A diagram of a circuit&#10;&#10;AI-generated content may be incorrect.">
            <a:extLst>
              <a:ext uri="{FF2B5EF4-FFF2-40B4-BE49-F238E27FC236}">
                <a16:creationId xmlns:a16="http://schemas.microsoft.com/office/drawing/2014/main" id="{5E14F307-D47E-6A97-0CE6-F7562BE49C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1483455"/>
            <a:ext cx="5843588" cy="5009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496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90998-3A26-C61D-FC97-D869A5575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Modeling Physical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BCDBA-E3C3-F439-990E-542A8BB11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IGBT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 Resistance measured: 1.8 ohms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2.2 µF Capacitor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Series Resistance measured: 52 ohms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Resonant Frequency: ~ 40 kHz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Choke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Series Resistance measured: 2.4 ohms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Mutual Inductance measured: .2115 H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Self Inductance measured = Mutual Inductance + .006 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C1E66B-8BBF-9075-60C3-F115F923C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5/25/2025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C6D05-A3CD-4FC8-8E00-469555E05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139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D30774-352E-71DC-E41D-98E7FF00B4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63B7D-FE92-4F6C-0E2A-28AF52257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Example Power Electronic Circuit – CM model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4FEB4-05B7-0370-9D14-88BBCBE80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5/25/2025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9EFF13-2F48-D80D-A6E6-B717A2701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E3B7D2-2C23-477A-B7E5-64419E75BE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82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8" name="Picture 7" descr="A diagram of a circuit&#10;&#10;AI-generated content may be incorrect.">
            <a:extLst>
              <a:ext uri="{FF2B5EF4-FFF2-40B4-BE49-F238E27FC236}">
                <a16:creationId xmlns:a16="http://schemas.microsoft.com/office/drawing/2014/main" id="{FDD53893-97AE-468C-73DB-761DE3B5A8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415" y="1841373"/>
            <a:ext cx="6922982" cy="4073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117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FFFAC-046E-26DA-B4DA-EFF1E09C5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LTSpice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Simulation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E97E1-1B6E-4CC3-2CC1-F35637FAD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5/25/2025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A4D05E-62D5-4311-A997-6890BE16A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5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D71DA1-A3D0-CA9F-F283-1C58BBA53142}"/>
              </a:ext>
            </a:extLst>
          </p:cNvPr>
          <p:cNvSpPr txBox="1"/>
          <p:nvPr/>
        </p:nvSpPr>
        <p:spPr>
          <a:xfrm>
            <a:off x="2954190" y="6352143"/>
            <a:ext cx="2959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20250421 Inverter CM </a:t>
            </a:r>
            <a:r>
              <a:rPr lang="en-US" dirty="0" err="1"/>
              <a:t>a.asc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0CDED69-38A3-BABD-9075-1D4940E9382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751" t="-761" r="18458"/>
          <a:stretch>
            <a:fillRect/>
          </a:stretch>
        </p:blipFill>
        <p:spPr>
          <a:xfrm>
            <a:off x="2271429" y="1284786"/>
            <a:ext cx="7348759" cy="4982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785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782E8-174F-FA66-DB5B-183EF1AB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180° Mode modulation  scheme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86E97-61ED-3925-E3A9-996743492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5/25/2025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63ECB6-D655-1033-BE1D-05A3396CC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6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4EDBB5F-1BE2-7399-9618-8627DBA36B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540620"/>
            <a:ext cx="10972800" cy="213645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6FC46EC-7CA1-A16E-EAB1-3069E649D3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3948485"/>
            <a:ext cx="10972800" cy="213645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5EAACBF-B1D1-8D11-6887-0DCB0A7118BB}"/>
              </a:ext>
            </a:extLst>
          </p:cNvPr>
          <p:cNvSpPr txBox="1"/>
          <p:nvPr/>
        </p:nvSpPr>
        <p:spPr>
          <a:xfrm>
            <a:off x="2954190" y="6352143"/>
            <a:ext cx="2959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20250421 Inverter CM </a:t>
            </a:r>
            <a:r>
              <a:rPr lang="en-US" dirty="0" err="1"/>
              <a:t>a.asc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727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3AFDA-9715-6943-EA3D-DA851B580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Common Mode Voltages (180 ° Mode)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615AB0-E333-D2D1-20CD-548F46A2D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5/25/2025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C37427-2C04-4078-3D53-83C98E316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7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8FF6259-CDAE-9B75-85CC-43B9E8B5F1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567" y="1484842"/>
            <a:ext cx="10972800" cy="213645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E3AD4C4-A527-DDB2-B9B3-7A7D8B2FCE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567" y="4007084"/>
            <a:ext cx="10972800" cy="213645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F342D15-0597-9A93-8451-B7F62D7111A1}"/>
              </a:ext>
            </a:extLst>
          </p:cNvPr>
          <p:cNvSpPr txBox="1"/>
          <p:nvPr/>
        </p:nvSpPr>
        <p:spPr>
          <a:xfrm>
            <a:off x="2954190" y="6352143"/>
            <a:ext cx="2959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20250421 Inverter CM </a:t>
            </a:r>
            <a:r>
              <a:rPr lang="en-US" dirty="0" err="1"/>
              <a:t>a.asc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140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C8066-E6EC-76F2-D719-303D9EE9B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Common Mode Current (180 ° Mode)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C80E9E-BE5F-F1F4-6E68-77BBE6A9A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5/25/2025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98DAD4-14FD-BC8E-BA44-B08DF28E2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8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609825D-A5B6-8C1E-D64E-1EA4533B19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561056"/>
            <a:ext cx="10972800" cy="213645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8269E75-D2E9-4171-B5D5-0E2C3D58EF4A}"/>
              </a:ext>
            </a:extLst>
          </p:cNvPr>
          <p:cNvSpPr txBox="1"/>
          <p:nvPr/>
        </p:nvSpPr>
        <p:spPr>
          <a:xfrm>
            <a:off x="2954190" y="6352143"/>
            <a:ext cx="2959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20250421 Inverter CM </a:t>
            </a:r>
            <a:r>
              <a:rPr lang="en-US" dirty="0" err="1"/>
              <a:t>a.asc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865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DF41D-EEFF-544E-FFA8-3FF4704CB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120° Mode modulation  scheme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F34E2-C8AE-D5B5-396A-469193EC6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5/25/2025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5FDBE4-7D50-2F89-04DC-95EC62302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9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E5B1F26-0E67-1BC3-6795-718C2F9E76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552902"/>
            <a:ext cx="10972800" cy="213645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6057A3D-A3FB-1953-A965-FE91117780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3954626"/>
            <a:ext cx="10972800" cy="213645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5501CD6-9347-2FC9-11B9-9DE6304ED60C}"/>
              </a:ext>
            </a:extLst>
          </p:cNvPr>
          <p:cNvSpPr txBox="1"/>
          <p:nvPr/>
        </p:nvSpPr>
        <p:spPr>
          <a:xfrm>
            <a:off x="2954190" y="6352143"/>
            <a:ext cx="2959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20250421 Inverter CM </a:t>
            </a:r>
            <a:r>
              <a:rPr lang="en-US" dirty="0" err="1"/>
              <a:t>b.asc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6242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2662</TotalTime>
  <Words>291</Words>
  <Application>Microsoft Office PowerPoint</Application>
  <PresentationFormat>Widescreen</PresentationFormat>
  <Paragraphs>68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Aptos</vt:lpstr>
      <vt:lpstr>Aptos Display</vt:lpstr>
      <vt:lpstr>Arial</vt:lpstr>
      <vt:lpstr>Times New Roman</vt:lpstr>
      <vt:lpstr>1_Office Theme</vt:lpstr>
      <vt:lpstr>Common-Mode fundamentals for  Shipboard Power Systems Part 6 Impact of CM Choke on CM Voltage of power electronics</vt:lpstr>
      <vt:lpstr>Example Power Electronic Circuit</vt:lpstr>
      <vt:lpstr>Modeling Physical Components</vt:lpstr>
      <vt:lpstr>Example Power Electronic Circuit – CM model</vt:lpstr>
      <vt:lpstr>LTSpice Simulation</vt:lpstr>
      <vt:lpstr>180° Mode modulation  scheme</vt:lpstr>
      <vt:lpstr>Common Mode Voltages (180 ° Mode)</vt:lpstr>
      <vt:lpstr>Common Mode Current (180 ° Mode)</vt:lpstr>
      <vt:lpstr>120° Mode modulation  scheme</vt:lpstr>
      <vt:lpstr>Common Mode Voltages (120 ° Mode)</vt:lpstr>
      <vt:lpstr>Common Mode Currents (120 ° Mode)</vt:lpstr>
      <vt:lpstr>Comparison to Part 5 results 120 ° Mode – Common Mode Current</vt:lpstr>
      <vt:lpstr>Wrap 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Common-Mode fundamentals for  Shipboard Power Systems Part 6 Impact of CM Choke on CM Voltage of power electronics</dc:title>
  <dc:creator>Norbert Doerry</dc:creator>
  <cp:lastModifiedBy>Norbert Doerry</cp:lastModifiedBy>
  <cp:revision>26</cp:revision>
  <dcterms:created xsi:type="dcterms:W3CDTF">2025-04-03T12:58:23Z</dcterms:created>
  <dcterms:modified xsi:type="dcterms:W3CDTF">2025-05-29T23:33:48Z</dcterms:modified>
</cp:coreProperties>
</file>